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
  </p:notesMasterIdLst>
  <p:sldIdLst>
    <p:sldId id="283" r:id="rId3"/>
    <p:sldId id="285" r:id="rId4"/>
    <p:sldId id="286" r:id="rId5"/>
    <p:sldId id="299" r:id="rId6"/>
    <p:sldId id="300" r:id="rId7"/>
    <p:sldId id="301" r:id="rId8"/>
    <p:sldId id="302" r:id="rId9"/>
    <p:sldId id="304" r:id="rId10"/>
    <p:sldId id="303" r:id="rId11"/>
    <p:sldId id="307" r:id="rId12"/>
    <p:sldId id="29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346" userDrawn="1">
          <p15:clr>
            <a:srgbClr val="A4A3A4"/>
          </p15:clr>
        </p15:guide>
        <p15:guide id="4" pos="370" userDrawn="1">
          <p15:clr>
            <a:srgbClr val="A4A3A4"/>
          </p15:clr>
        </p15:guide>
        <p15:guide id="5" orient="horz" pos="3974" userDrawn="1">
          <p15:clr>
            <a:srgbClr val="A4A3A4"/>
          </p15:clr>
        </p15:guide>
        <p15:guide id="6" pos="7310" userDrawn="1">
          <p15:clr>
            <a:srgbClr val="A4A3A4"/>
          </p15:clr>
        </p15:guide>
        <p15:guide id="7" pos="371">
          <p15:clr>
            <a:srgbClr val="A4A3A4"/>
          </p15:clr>
        </p15:guide>
        <p15:guide id="8" pos="7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DFE5"/>
    <a:srgbClr val="4474C4"/>
    <a:srgbClr val="2B96CB"/>
    <a:srgbClr val="CAA220"/>
    <a:srgbClr val="E9CD73"/>
    <a:srgbClr val="EED892"/>
    <a:srgbClr val="E0B93C"/>
    <a:srgbClr val="E7C868"/>
    <a:srgbClr val="816715"/>
    <a:srgbClr val="3C30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6416" autoAdjust="0"/>
  </p:normalViewPr>
  <p:slideViewPr>
    <p:cSldViewPr snapToGrid="0" showGuides="1">
      <p:cViewPr varScale="1">
        <p:scale>
          <a:sx n="56" d="100"/>
          <a:sy n="56" d="100"/>
        </p:scale>
        <p:origin x="896" y="48"/>
      </p:cViewPr>
      <p:guideLst>
        <p:guide orient="horz" pos="2183"/>
        <p:guide pos="3840"/>
        <p:guide orient="horz" pos="346"/>
        <p:guide pos="370"/>
        <p:guide orient="horz" pos="3974"/>
        <p:guide pos="7310"/>
        <p:guide pos="371"/>
        <p:guide pos="7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2DCDB-B2D4-4D8F-8AAC-CDCA5954F4B2}" type="datetimeFigureOut">
              <a:rPr lang="zh-CN" altLang="en-US" smtClean="0"/>
              <a:t>2024/9/8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051B5-468E-4E31-BF0F-BBE86D9FCDC1}" type="slidenum">
              <a:rPr lang="zh-CN" altLang="en-US" smtClean="0"/>
              <a:t>‹#›</a:t>
            </a:fld>
            <a:endParaRPr lang="zh-CN" altLang="en-US"/>
          </a:p>
        </p:txBody>
      </p:sp>
    </p:spTree>
    <p:extLst>
      <p:ext uri="{BB962C8B-B14F-4D97-AF65-F5344CB8AC3E}">
        <p14:creationId xmlns:p14="http://schemas.microsoft.com/office/powerpoint/2010/main" val="3082964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1ppt.com/xiazai/"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9762067" y="2530975"/>
            <a:ext cx="1588168" cy="1744579"/>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9762067" y="2530975"/>
            <a:ext cx="1588168" cy="1744579"/>
          </a:xfrm>
          <a:prstGeom prst="rect">
            <a:avLst/>
          </a:prstGeom>
        </p:spPr>
      </p:pic>
      <p:sp>
        <p:nvSpPr>
          <p:cNvPr id="3" name="TextBox 2"/>
          <p:cNvSpPr txBox="1"/>
          <p:nvPr userDrawn="1"/>
        </p:nvSpPr>
        <p:spPr>
          <a:xfrm>
            <a:off x="11759951" y="0"/>
            <a:ext cx="432049"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3"/>
              </a:rPr>
              <a:t>PPT</a:t>
            </a:r>
            <a:r>
              <a:rPr lang="zh-CN" altLang="en-US" sz="100" dirty="0">
                <a:latin typeface="微软雅黑" panose="020B0503020204020204" pitchFamily="34" charset="-122"/>
                <a:ea typeface="微软雅黑" panose="020B0503020204020204" pitchFamily="34" charset="-122"/>
                <a:hlinkClick r:id="rId3"/>
              </a:rPr>
              <a:t>下载</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41603785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5"/>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2E3AAC11-D570-4EA9-AFC0-30FB72BA45EB}" type="datetimeFigureOut">
              <a:rPr lang="zh-CN" altLang="en-US" smtClean="0">
                <a:solidFill>
                  <a:prstClr val="black"/>
                </a:solidFill>
              </a:rPr>
              <a:pPr/>
              <a:t>2024/9/8</a:t>
            </a:fld>
            <a:endParaRPr lang="zh-CN" altLang="en-US">
              <a:solidFill>
                <a:prstClr val="black"/>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84246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2E3AAC11-D570-4EA9-AFC0-30FB72BA45EB}" type="datetimeFigureOut">
              <a:rPr lang="zh-CN" altLang="en-US" smtClean="0">
                <a:solidFill>
                  <a:prstClr val="black"/>
                </a:solidFill>
              </a:rPr>
              <a:pPr/>
              <a:t>2024/9/8</a:t>
            </a:fld>
            <a:endParaRPr lang="zh-CN" altLang="en-US">
              <a:solidFill>
                <a:prstClr val="black"/>
              </a:solidFill>
            </a:endParaRPr>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69467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0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5833C9-CF22-41C5-ACF0-533D843D6583}"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781F4-5367-41D2-8042-545803B86DD4}" type="slidenum">
              <a:rPr lang="zh-CN" altLang="en-US" smtClean="0"/>
              <a:t>‹#›</a:t>
            </a:fld>
            <a:endParaRPr lang="zh-CN" altLang="en-US"/>
          </a:p>
        </p:txBody>
      </p:sp>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833C9-CF22-41C5-ACF0-533D843D6583}" type="datetimeFigureOut">
              <a:rPr lang="zh-CN" altLang="en-US" smtClean="0"/>
              <a:t>2024/9/8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781F4-5367-41D2-8042-545803B86DD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7470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hyperlink" Target="https://www.abs.gov.au/statistics/people/population/overseas-migration/latest-release" TargetMode="External"/><Relationship Id="rId2" Type="http://schemas.microsoft.com/office/2007/relationships/media" Target="../media/media2.m4a"/><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doi.org/10.3390/ijgi9110662" TargetMode="External"/><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Victoria_(state)" TargetMode="External"/><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linkedin.com/pulse/school-set-up-calculating-required-area-greg-parry/"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s://doi.org/10.3390/ijgi9110662"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E1C457D-01A1-350B-DAB9-3420F973F2D6}"/>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0747"/>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阿里巴巴普惠体 Medium"/>
              <a:cs typeface="阿里巴巴普惠体 Medium"/>
              <a:sym typeface="Arial"/>
            </a:endParaRPr>
          </a:p>
        </p:txBody>
      </p:sp>
      <p:sp>
        <p:nvSpPr>
          <p:cNvPr id="7" name="矩形: 圆角 6">
            <a:extLst>
              <a:ext uri="{FF2B5EF4-FFF2-40B4-BE49-F238E27FC236}">
                <a16:creationId xmlns:a16="http://schemas.microsoft.com/office/drawing/2014/main" id="{40DE1138-3723-4D23-2D80-F9CAE58518B8}"/>
              </a:ext>
            </a:extLst>
          </p:cNvPr>
          <p:cNvSpPr/>
          <p:nvPr/>
        </p:nvSpPr>
        <p:spPr>
          <a:xfrm>
            <a:off x="989203" y="800101"/>
            <a:ext cx="10226675" cy="5250463"/>
          </a:xfrm>
          <a:prstGeom prst="roundRect">
            <a:avLst>
              <a:gd name="adj" fmla="val 5419"/>
            </a:avLst>
          </a:prstGeom>
          <a:solidFill>
            <a:srgbClr val="447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阿里巴巴普惠体 Medium"/>
              <a:cs typeface="阿里巴巴普惠体 Medium"/>
              <a:sym typeface="Arial"/>
            </a:endParaRPr>
          </a:p>
        </p:txBody>
      </p:sp>
      <p:sp>
        <p:nvSpPr>
          <p:cNvPr id="29" name="任意多边形: 形状 28">
            <a:extLst>
              <a:ext uri="{FF2B5EF4-FFF2-40B4-BE49-F238E27FC236}">
                <a16:creationId xmlns:a16="http://schemas.microsoft.com/office/drawing/2014/main" id="{1C04DB7C-76E6-DC61-A058-6754253FFC42}"/>
              </a:ext>
            </a:extLst>
          </p:cNvPr>
          <p:cNvSpPr/>
          <p:nvPr/>
        </p:nvSpPr>
        <p:spPr>
          <a:xfrm>
            <a:off x="2" y="1"/>
            <a:ext cx="3236508" cy="2430406"/>
          </a:xfrm>
          <a:custGeom>
            <a:avLst/>
            <a:gdLst>
              <a:gd name="connsiteX0" fmla="*/ 2143335 w 3541121"/>
              <a:gd name="connsiteY0" fmla="*/ 0 h 2659151"/>
              <a:gd name="connsiteX1" fmla="*/ 3541121 w 3541121"/>
              <a:gd name="connsiteY1" fmla="*/ 0 h 2659151"/>
              <a:gd name="connsiteX2" fmla="*/ 3533576 w 3541121"/>
              <a:gd name="connsiteY2" fmla="*/ 149411 h 2659151"/>
              <a:gd name="connsiteX3" fmla="*/ 752438 w 3541121"/>
              <a:gd name="connsiteY3" fmla="*/ 2659151 h 2659151"/>
              <a:gd name="connsiteX4" fmla="*/ 189033 w 3541121"/>
              <a:gd name="connsiteY4" fmla="*/ 2602356 h 2659151"/>
              <a:gd name="connsiteX5" fmla="*/ 0 w 3541121"/>
              <a:gd name="connsiteY5" fmla="*/ 2553749 h 2659151"/>
              <a:gd name="connsiteX6" fmla="*/ 0 w 3541121"/>
              <a:gd name="connsiteY6" fmla="*/ 1040311 h 2659151"/>
              <a:gd name="connsiteX7" fmla="*/ 86170 w 3541121"/>
              <a:gd name="connsiteY7" fmla="*/ 1092661 h 2659151"/>
              <a:gd name="connsiteX8" fmla="*/ 752438 w 3541121"/>
              <a:gd name="connsiteY8" fmla="*/ 1261366 h 2659151"/>
              <a:gd name="connsiteX9" fmla="*/ 2143007 w 3541121"/>
              <a:gd name="connsiteY9" fmla="*/ 6495 h 265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121" h="2659151">
                <a:moveTo>
                  <a:pt x="2143335" y="0"/>
                </a:moveTo>
                <a:lnTo>
                  <a:pt x="3541121" y="0"/>
                </a:lnTo>
                <a:lnTo>
                  <a:pt x="3533576" y="149411"/>
                </a:lnTo>
                <a:cubicBezTo>
                  <a:pt x="3390415" y="1559095"/>
                  <a:pt x="2199893" y="2659151"/>
                  <a:pt x="752438" y="2659151"/>
                </a:cubicBezTo>
                <a:cubicBezTo>
                  <a:pt x="559445" y="2659151"/>
                  <a:pt x="371018" y="2639595"/>
                  <a:pt x="189033" y="2602356"/>
                </a:cubicBezTo>
                <a:lnTo>
                  <a:pt x="0" y="2553749"/>
                </a:lnTo>
                <a:lnTo>
                  <a:pt x="0" y="1040311"/>
                </a:lnTo>
                <a:lnTo>
                  <a:pt x="86170" y="1092661"/>
                </a:lnTo>
                <a:cubicBezTo>
                  <a:pt x="284228" y="1200252"/>
                  <a:pt x="511196" y="1261366"/>
                  <a:pt x="752438" y="1261366"/>
                </a:cubicBezTo>
                <a:cubicBezTo>
                  <a:pt x="1476165" y="1261366"/>
                  <a:pt x="2071427" y="711337"/>
                  <a:pt x="2143007" y="6495"/>
                </a:cubicBezTo>
                <a:close/>
              </a:path>
            </a:pathLst>
          </a:custGeom>
          <a:gradFill flip="none" rotWithShape="1">
            <a:gsLst>
              <a:gs pos="0">
                <a:schemeClr val="bg1"/>
              </a:gs>
              <a:gs pos="27000">
                <a:schemeClr val="bg1">
                  <a:alpha val="0"/>
                </a:schemeClr>
              </a:gs>
              <a:gs pos="100000">
                <a:srgbClr val="4474C4">
                  <a:lumMod val="25000"/>
                  <a:lumOff val="75000"/>
                  <a:alpha val="58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flipV="1">
            <a:off x="8066303" y="3936583"/>
            <a:ext cx="4125696" cy="2921419"/>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gs>
              <a:gs pos="22000">
                <a:schemeClr val="bg1">
                  <a:alpha val="0"/>
                </a:schemeClr>
              </a:gs>
              <a:gs pos="100000">
                <a:srgbClr val="4474C4">
                  <a:lumMod val="74000"/>
                  <a:lumOff val="26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sp>
        <p:nvSpPr>
          <p:cNvPr id="27" name="文本框 26">
            <a:extLst>
              <a:ext uri="{FF2B5EF4-FFF2-40B4-BE49-F238E27FC236}">
                <a16:creationId xmlns:a16="http://schemas.microsoft.com/office/drawing/2014/main" id="{18AE85BC-FD4A-0FC4-AE9C-CB10AF215FF3}"/>
              </a:ext>
            </a:extLst>
          </p:cNvPr>
          <p:cNvSpPr txBox="1"/>
          <p:nvPr/>
        </p:nvSpPr>
        <p:spPr>
          <a:xfrm>
            <a:off x="3303477" y="1084587"/>
            <a:ext cx="5598129" cy="1862048"/>
          </a:xfrm>
          <a:prstGeom prst="rect">
            <a:avLst/>
          </a:prstGeom>
          <a:noFill/>
        </p:spPr>
        <p:txBody>
          <a:bodyPr wrap="square" rtlCol="0">
            <a:spAutoFit/>
          </a:bodyPr>
          <a:lstStyle/>
          <a:p>
            <a:pPr algn="ctr"/>
            <a:r>
              <a:rPr lang="en-US" altLang="zh-CN" sz="11500" i="0" spc="300" dirty="0">
                <a:gradFill flip="none" rotWithShape="1">
                  <a:gsLst>
                    <a:gs pos="0">
                      <a:schemeClr val="bg1">
                        <a:alpha val="50000"/>
                      </a:schemeClr>
                    </a:gs>
                    <a:gs pos="89000">
                      <a:schemeClr val="bg1">
                        <a:alpha val="0"/>
                      </a:schemeClr>
                    </a:gs>
                  </a:gsLst>
                  <a:lin ang="5400000" scaled="1"/>
                  <a:tileRect/>
                </a:gradFill>
                <a:effectLst/>
                <a:latin typeface="Impact" pitchFamily="34" charset="0"/>
                <a:ea typeface="阿里巴巴普惠体 Medium"/>
                <a:cs typeface="阿里巴巴普惠体 Medium"/>
                <a:sym typeface="Arial"/>
              </a:rPr>
              <a:t>2024</a:t>
            </a:r>
            <a:endParaRPr lang="zh-CN" altLang="en-US" sz="11500" spc="300" dirty="0">
              <a:gradFill flip="none" rotWithShape="1">
                <a:gsLst>
                  <a:gs pos="0">
                    <a:schemeClr val="bg1">
                      <a:alpha val="50000"/>
                    </a:schemeClr>
                  </a:gs>
                  <a:gs pos="89000">
                    <a:schemeClr val="bg1">
                      <a:alpha val="0"/>
                    </a:schemeClr>
                  </a:gs>
                </a:gsLst>
                <a:lin ang="5400000" scaled="1"/>
                <a:tileRect/>
              </a:gradFill>
              <a:latin typeface="Impact" pitchFamily="34" charset="0"/>
              <a:ea typeface="阿里巴巴普惠体 Medium"/>
              <a:cs typeface="阿里巴巴普惠体 Medium"/>
              <a:sym typeface="Arial"/>
            </a:endParaRPr>
          </a:p>
        </p:txBody>
      </p:sp>
      <p:sp>
        <p:nvSpPr>
          <p:cNvPr id="69" name="文本框 68">
            <a:extLst>
              <a:ext uri="{FF2B5EF4-FFF2-40B4-BE49-F238E27FC236}">
                <a16:creationId xmlns:a16="http://schemas.microsoft.com/office/drawing/2014/main" id="{E4341465-71D1-1B7D-8FCB-872EA5ACF49E}"/>
              </a:ext>
            </a:extLst>
          </p:cNvPr>
          <p:cNvSpPr txBox="1"/>
          <p:nvPr/>
        </p:nvSpPr>
        <p:spPr>
          <a:xfrm>
            <a:off x="2166128" y="2441152"/>
            <a:ext cx="7963023" cy="1374251"/>
          </a:xfrm>
          <a:prstGeom prst="rect">
            <a:avLst/>
          </a:prstGeom>
          <a:noFill/>
        </p:spPr>
        <p:txBody>
          <a:bodyPr wrap="square" rtlCol="0">
            <a:spAutoFit/>
          </a:bodyPr>
          <a:lstStyle/>
          <a:p>
            <a:pPr algn="ctr"/>
            <a:r>
              <a:rPr lang="en-US" altLang="zh-CN" sz="2800" spc="100" dirty="0">
                <a:solidFill>
                  <a:schemeClr val="bg1"/>
                </a:solidFill>
                <a:latin typeface="阿里巴巴普惠体 Heavy" pitchFamily="18" charset="-122"/>
                <a:ea typeface="阿里巴巴普惠体 Heavy" pitchFamily="18" charset="-122"/>
                <a:cs typeface="阿里巴巴普惠体 Heavy" pitchFamily="18" charset="-122"/>
                <a:sym typeface="Arial"/>
              </a:rPr>
              <a:t>Using AI and Historical Planning Data to Predict School Site Distribution and Community Development Benefit</a:t>
            </a:r>
            <a:endParaRPr lang="zh-CN" altLang="en-US" sz="2800" spc="100" dirty="0">
              <a:solidFill>
                <a:schemeClr val="bg1"/>
              </a:solidFill>
              <a:latin typeface="阿里巴巴普惠体 Heavy" pitchFamily="18" charset="-122"/>
              <a:ea typeface="阿里巴巴普惠体 Heavy" pitchFamily="18" charset="-122"/>
              <a:cs typeface="阿里巴巴普惠体 Heavy" pitchFamily="18" charset="-122"/>
              <a:sym typeface="Arial"/>
            </a:endParaRPr>
          </a:p>
        </p:txBody>
      </p:sp>
      <p:sp>
        <p:nvSpPr>
          <p:cNvPr id="74" name="文本框 73">
            <a:extLst>
              <a:ext uri="{FF2B5EF4-FFF2-40B4-BE49-F238E27FC236}">
                <a16:creationId xmlns:a16="http://schemas.microsoft.com/office/drawing/2014/main" id="{283F9AAC-E2B5-258B-2954-A342843BBEBD}"/>
              </a:ext>
            </a:extLst>
          </p:cNvPr>
          <p:cNvSpPr txBox="1"/>
          <p:nvPr/>
        </p:nvSpPr>
        <p:spPr>
          <a:xfrm>
            <a:off x="3224349" y="2081057"/>
            <a:ext cx="5743305" cy="400110"/>
          </a:xfrm>
          <a:prstGeom prst="rect">
            <a:avLst/>
          </a:prstGeom>
          <a:noFill/>
        </p:spPr>
        <p:txBody>
          <a:bodyPr wrap="square" rtlCol="0">
            <a:spAutoFit/>
          </a:bodyPr>
          <a:lstStyle/>
          <a:p>
            <a:pPr algn="ctr"/>
            <a:r>
              <a:rPr lang="en-US" altLang="zh-CN" sz="2000" spc="600" dirty="0" err="1">
                <a:solidFill>
                  <a:schemeClr val="bg1">
                    <a:alpha val="60000"/>
                  </a:schemeClr>
                </a:solidFill>
                <a:latin typeface="Arial"/>
                <a:ea typeface="阿里巴巴普惠体 Medium"/>
                <a:cs typeface="阿里巴巴普惠体 Medium"/>
                <a:sym typeface="Arial"/>
              </a:rPr>
              <a:t>GovHack</a:t>
            </a:r>
            <a:endParaRPr lang="zh-CN" altLang="en-US" sz="2000" spc="600" dirty="0">
              <a:solidFill>
                <a:schemeClr val="bg1">
                  <a:alpha val="60000"/>
                </a:schemeClr>
              </a:solidFill>
              <a:latin typeface="Arial"/>
              <a:ea typeface="阿里巴巴普惠体 Medium"/>
              <a:cs typeface="阿里巴巴普惠体 Medium"/>
              <a:sym typeface="Arial"/>
            </a:endParaRPr>
          </a:p>
        </p:txBody>
      </p:sp>
      <p:grpSp>
        <p:nvGrpSpPr>
          <p:cNvPr id="76" name="组合 75">
            <a:extLst>
              <a:ext uri="{FF2B5EF4-FFF2-40B4-BE49-F238E27FC236}">
                <a16:creationId xmlns:a16="http://schemas.microsoft.com/office/drawing/2014/main" id="{79A6FBC9-5764-C332-52BF-5A45AD7AB162}"/>
              </a:ext>
            </a:extLst>
          </p:cNvPr>
          <p:cNvGrpSpPr/>
          <p:nvPr/>
        </p:nvGrpSpPr>
        <p:grpSpPr>
          <a:xfrm>
            <a:off x="4989771" y="4832259"/>
            <a:ext cx="2602324" cy="309113"/>
            <a:chOff x="799175" y="4914573"/>
            <a:chExt cx="1741647" cy="362454"/>
          </a:xfrm>
        </p:grpSpPr>
        <p:sp>
          <p:nvSpPr>
            <p:cNvPr id="77" name="矩形: 圆角 76">
              <a:extLst>
                <a:ext uri="{FF2B5EF4-FFF2-40B4-BE49-F238E27FC236}">
                  <a16:creationId xmlns:a16="http://schemas.microsoft.com/office/drawing/2014/main" id="{835D0D65-036B-A37A-7A2D-A8A344E8C0FA}"/>
                </a:ext>
              </a:extLst>
            </p:cNvPr>
            <p:cNvSpPr/>
            <p:nvPr/>
          </p:nvSpPr>
          <p:spPr>
            <a:xfrm>
              <a:off x="812822" y="4967427"/>
              <a:ext cx="1728000" cy="309600"/>
            </a:xfrm>
            <a:prstGeom prst="roundRect">
              <a:avLst>
                <a:gd name="adj" fmla="val 50000"/>
              </a:avLst>
            </a:prstGeom>
            <a:gradFill>
              <a:gsLst>
                <a:gs pos="0">
                  <a:schemeClr val="bg1"/>
                </a:gs>
                <a:gs pos="100000">
                  <a:schemeClr val="bg1">
                    <a:alpha val="80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阿里巴巴普惠体 Medium"/>
                <a:cs typeface="阿里巴巴普惠体 Medium"/>
                <a:sym typeface="Arial"/>
              </a:endParaRPr>
            </a:p>
          </p:txBody>
        </p:sp>
        <p:sp>
          <p:nvSpPr>
            <p:cNvPr id="78" name="文本框 77">
              <a:extLst>
                <a:ext uri="{FF2B5EF4-FFF2-40B4-BE49-F238E27FC236}">
                  <a16:creationId xmlns:a16="http://schemas.microsoft.com/office/drawing/2014/main" id="{8A770DE3-BBCD-C508-0BE6-51113D031B41}"/>
                </a:ext>
              </a:extLst>
            </p:cNvPr>
            <p:cNvSpPr txBox="1"/>
            <p:nvPr/>
          </p:nvSpPr>
          <p:spPr>
            <a:xfrm>
              <a:off x="799175" y="4914573"/>
              <a:ext cx="1727999" cy="360887"/>
            </a:xfrm>
            <a:prstGeom prst="rect">
              <a:avLst/>
            </a:prstGeom>
            <a:noFill/>
          </p:spPr>
          <p:txBody>
            <a:bodyPr wrap="square" rtlCol="0">
              <a:spAutoFit/>
            </a:bodyPr>
            <a:lstStyle/>
            <a:p>
              <a:pPr algn="ctr"/>
              <a:r>
                <a:rPr lang="en-US" altLang="zh-CN" sz="1400" dirty="0">
                  <a:solidFill>
                    <a:srgbClr val="4474C4"/>
                  </a:solidFill>
                  <a:latin typeface="Arial"/>
                  <a:ea typeface="阿里巴巴普惠体 Medium"/>
                  <a:cs typeface="阿里巴巴普惠体 Medium"/>
                  <a:sym typeface="Arial"/>
                </a:rPr>
                <a:t> </a:t>
              </a:r>
              <a:r>
                <a:rPr lang="en-US" altLang="zh-CN" sz="1400" dirty="0" err="1">
                  <a:solidFill>
                    <a:srgbClr val="4474C4"/>
                  </a:solidFill>
                  <a:latin typeface="Arial"/>
                  <a:ea typeface="阿里巴巴普惠体 Medium"/>
                  <a:cs typeface="阿里巴巴普惠体 Medium"/>
                  <a:sym typeface="Arial"/>
                </a:rPr>
                <a:t>Yangxi</a:t>
              </a:r>
              <a:r>
                <a:rPr lang="zh-CN" altLang="en-US" sz="1400" dirty="0">
                  <a:solidFill>
                    <a:srgbClr val="4474C4"/>
                  </a:solidFill>
                  <a:latin typeface="Arial"/>
                  <a:ea typeface="阿里巴巴普惠体 Medium"/>
                  <a:cs typeface="阿里巴巴普惠体 Medium"/>
                  <a:sym typeface="Arial"/>
                </a:rPr>
                <a:t> </a:t>
              </a:r>
              <a:r>
                <a:rPr lang="en-US" altLang="zh-CN" sz="1400" dirty="0">
                  <a:solidFill>
                    <a:srgbClr val="4474C4"/>
                  </a:solidFill>
                  <a:latin typeface="Arial"/>
                  <a:ea typeface="阿里巴巴普惠体 Medium"/>
                  <a:cs typeface="阿里巴巴普惠体 Medium"/>
                  <a:sym typeface="Arial"/>
                </a:rPr>
                <a:t>Chen &amp; Yanqi Meng</a:t>
              </a:r>
              <a:endParaRPr lang="zh-CN" altLang="en-US" sz="1400" dirty="0">
                <a:solidFill>
                  <a:srgbClr val="4474C4"/>
                </a:solidFill>
                <a:latin typeface="Arial"/>
                <a:ea typeface="阿里巴巴普惠体 Medium"/>
                <a:cs typeface="阿里巴巴普惠体 Medium"/>
                <a:sym typeface="Arial"/>
              </a:endParaRPr>
            </a:p>
          </p:txBody>
        </p:sp>
      </p:grpSp>
      <p:sp>
        <p:nvSpPr>
          <p:cNvPr id="2" name="圆: 空心 1">
            <a:extLst>
              <a:ext uri="{FF2B5EF4-FFF2-40B4-BE49-F238E27FC236}">
                <a16:creationId xmlns:a16="http://schemas.microsoft.com/office/drawing/2014/main" id="{217F05D8-EB04-1B85-0034-FD7913F39C20}"/>
              </a:ext>
            </a:extLst>
          </p:cNvPr>
          <p:cNvSpPr/>
          <p:nvPr/>
        </p:nvSpPr>
        <p:spPr>
          <a:xfrm rot="20058068">
            <a:off x="241507" y="4614774"/>
            <a:ext cx="1840552" cy="1840552"/>
          </a:xfrm>
          <a:prstGeom prst="donut">
            <a:avLst/>
          </a:prstGeom>
          <a:gradFill flip="none" rotWithShape="1">
            <a:gsLst>
              <a:gs pos="0">
                <a:schemeClr val="bg1"/>
              </a:gs>
              <a:gs pos="34000">
                <a:schemeClr val="bg1">
                  <a:alpha val="0"/>
                </a:schemeClr>
              </a:gs>
              <a:gs pos="100000">
                <a:srgbClr val="4474C4">
                  <a:lumMod val="74000"/>
                  <a:lumOff val="26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阿里巴巴普惠体 Medium"/>
              <a:cs typeface="阿里巴巴普惠体 Medium"/>
              <a:sym typeface="Arial"/>
            </a:endParaRPr>
          </a:p>
        </p:txBody>
      </p:sp>
      <p:pic>
        <p:nvPicPr>
          <p:cNvPr id="25" name="Audio 24">
            <a:hlinkClick r:id="" action="ppaction://media"/>
            <a:extLst>
              <a:ext uri="{FF2B5EF4-FFF2-40B4-BE49-F238E27FC236}">
                <a16:creationId xmlns:a16="http://schemas.microsoft.com/office/drawing/2014/main" id="{63948636-3CB7-3F3F-228B-CC01C01680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28928187"/>
      </p:ext>
    </p:extLst>
  </p:cSld>
  <p:clrMapOvr>
    <a:masterClrMapping/>
  </p:clrMapOvr>
  <p:transition spd="med" advTm="1216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ppt_x"/>
                                          </p:val>
                                        </p:tav>
                                        <p:tav tm="100000">
                                          <p:val>
                                            <p:strVal val="#ppt_x"/>
                                          </p:val>
                                        </p:tav>
                                      </p:tavLst>
                                    </p:anim>
                                    <p:anim calcmode="lin" valueType="num">
                                      <p:cBhvr additive="base">
                                        <p:cTn id="38"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42"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1000"/>
                                        <p:tgtEl>
                                          <p:spTgt spid="76"/>
                                        </p:tgtEl>
                                      </p:cBhvr>
                                    </p:animEffect>
                                    <p:anim calcmode="lin" valueType="num">
                                      <p:cBhvr>
                                        <p:cTn id="47" dur="1000" fill="hold"/>
                                        <p:tgtEl>
                                          <p:spTgt spid="76"/>
                                        </p:tgtEl>
                                        <p:attrNameLst>
                                          <p:attrName>ppt_x</p:attrName>
                                        </p:attrNameLst>
                                      </p:cBhvr>
                                      <p:tavLst>
                                        <p:tav tm="0">
                                          <p:val>
                                            <p:strVal val="#ppt_x"/>
                                          </p:val>
                                        </p:tav>
                                        <p:tav tm="100000">
                                          <p:val>
                                            <p:strVal val="#ppt_x"/>
                                          </p:val>
                                        </p:tav>
                                      </p:tavLst>
                                    </p:anim>
                                    <p:anim calcmode="lin" valueType="num">
                                      <p:cBhvr>
                                        <p:cTn id="48"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25"/>
                </p:tgtEl>
              </p:cMediaNode>
            </p:audio>
          </p:childTnLst>
        </p:cTn>
      </p:par>
    </p:tnLst>
    <p:bldLst>
      <p:bldP spid="7" grpId="0" animBg="1"/>
      <p:bldP spid="29" grpId="0" animBg="1"/>
      <p:bldP spid="31" grpId="0" animBg="1"/>
      <p:bldP spid="27" grpId="0"/>
      <p:bldP spid="69" grpId="0"/>
      <p:bldP spid="74"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45250" cy="1015663"/>
            <a:chOff x="1213170" y="779707"/>
            <a:chExt cx="5245250" cy="1015663"/>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45250" cy="1015663"/>
              <a:chOff x="909435" y="525933"/>
              <a:chExt cx="5245250" cy="1015663"/>
            </a:xfrm>
          </p:grpSpPr>
          <p:sp>
            <p:nvSpPr>
              <p:cNvPr id="3" name="文本框 2">
                <a:extLst>
                  <a:ext uri="{FF2B5EF4-FFF2-40B4-BE49-F238E27FC236}">
                    <a16:creationId xmlns:a16="http://schemas.microsoft.com/office/drawing/2014/main" id="{E7BAE0B5-441F-D8E3-D94F-93737786A685}"/>
                  </a:ext>
                </a:extLst>
              </p:cNvPr>
              <p:cNvSpPr txBox="1"/>
              <p:nvPr/>
            </p:nvSpPr>
            <p:spPr>
              <a:xfrm>
                <a:off x="2551013" y="893386"/>
                <a:ext cx="3603672" cy="400110"/>
              </a:xfrm>
              <a:prstGeom prst="rect">
                <a:avLst/>
              </a:prstGeom>
              <a:noFill/>
            </p:spPr>
            <p:txBody>
              <a:bodyPr wrap="square" rtlCol="0">
                <a:spAutoFit/>
              </a:bodyPr>
              <a:lstStyle/>
              <a:p>
                <a:r>
                  <a:rPr lang="en-US" altLang="zh-CN" sz="2000" spc="300" dirty="0">
                    <a:solidFill>
                      <a:srgbClr val="4474C4">
                        <a:alpha val="50000"/>
                      </a:srgbClr>
                    </a:solidFill>
                    <a:latin typeface="Arial"/>
                  </a:rPr>
                  <a:t>Reference</a:t>
                </a:r>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05</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5465022"/>
          </a:xfrm>
          <a:prstGeom prst="rect">
            <a:avLst/>
          </a:prstGeom>
          <a:noFill/>
        </p:spPr>
        <p:txBody>
          <a:bodyPr wrap="square" rtlCol="0">
            <a:spAutoFit/>
          </a:bodyPr>
          <a:lstStyle/>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1.</a:t>
            </a:r>
            <a:r>
              <a:rPr lang="en-US" altLang="zh-CN" sz="1600" dirty="0"/>
              <a:t> </a:t>
            </a:r>
            <a:r>
              <a:rPr lang="en-US" altLang="zh-CN" sz="1600" dirty="0" err="1"/>
              <a:t>Coruhlu</a:t>
            </a:r>
            <a:r>
              <a:rPr lang="en-US" altLang="zh-CN" sz="1600" dirty="0"/>
              <a:t>, Y.E.; Baser, V.; </a:t>
            </a:r>
            <a:r>
              <a:rPr lang="en-US" altLang="zh-CN" sz="1600" dirty="0" err="1"/>
              <a:t>Yildiz</a:t>
            </a:r>
            <a:r>
              <a:rPr lang="en-US" altLang="zh-CN" sz="1600" dirty="0"/>
              <a:t>, O. Object-based geographical data model for determination of the cemetery sites using SWOT and AHP integration. </a:t>
            </a:r>
            <a:r>
              <a:rPr lang="en-US" altLang="zh-CN" sz="1600" i="1" dirty="0" err="1"/>
              <a:t>Surv</a:t>
            </a:r>
            <a:r>
              <a:rPr lang="en-US" altLang="zh-CN" sz="1600" i="1" dirty="0"/>
              <a:t>. Rev.</a:t>
            </a:r>
            <a:r>
              <a:rPr lang="en-US" altLang="zh-CN" sz="1600" dirty="0"/>
              <a:t> </a:t>
            </a:r>
            <a:r>
              <a:rPr lang="en-US" altLang="zh-CN" sz="1600" b="1" dirty="0"/>
              <a:t>2020</a:t>
            </a:r>
            <a:r>
              <a:rPr lang="en-US" altLang="zh-CN" sz="1600" dirty="0"/>
              <a:t>.</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2.</a:t>
            </a:r>
            <a:r>
              <a:rPr lang="en-US" altLang="zh-CN" sz="1600" dirty="0"/>
              <a:t> </a:t>
            </a:r>
            <a:r>
              <a:rPr lang="en-US" altLang="zh-CN" sz="1600" dirty="0" err="1"/>
              <a:t>Coruhlu</a:t>
            </a:r>
            <a:r>
              <a:rPr lang="en-US" altLang="zh-CN" sz="1600" dirty="0"/>
              <a:t>, Y.E.; </a:t>
            </a:r>
            <a:r>
              <a:rPr lang="en-US" altLang="zh-CN" sz="1600" dirty="0" err="1"/>
              <a:t>Uzun</a:t>
            </a:r>
            <a:r>
              <a:rPr lang="en-US" altLang="zh-CN" sz="1600" dirty="0"/>
              <a:t>, B.; </a:t>
            </a:r>
            <a:r>
              <a:rPr lang="en-US" altLang="zh-CN" sz="1600" dirty="0" err="1"/>
              <a:t>Yildiz</a:t>
            </a:r>
            <a:r>
              <a:rPr lang="en-US" altLang="zh-CN" sz="1600" dirty="0"/>
              <a:t>, O. Zoning plan-based legal confiscation without expropriation in Turkey in light of ECHR decisions. </a:t>
            </a:r>
            <a:r>
              <a:rPr lang="en-US" altLang="zh-CN" sz="1600" i="1" dirty="0"/>
              <a:t>Land Use Policy</a:t>
            </a:r>
            <a:r>
              <a:rPr lang="en-US" altLang="zh-CN" sz="1600" dirty="0"/>
              <a:t> </a:t>
            </a:r>
            <a:r>
              <a:rPr lang="en-US" altLang="zh-CN" sz="1600" b="1" dirty="0"/>
              <a:t>2020</a:t>
            </a:r>
            <a:r>
              <a:rPr lang="en-US" altLang="zh-CN" sz="1600" dirty="0"/>
              <a:t>, </a:t>
            </a:r>
            <a:r>
              <a:rPr lang="en-US" altLang="zh-CN" sz="1600" i="1" dirty="0"/>
              <a:t>95</a:t>
            </a:r>
            <a:r>
              <a:rPr lang="en-US" altLang="zh-CN" sz="1600" dirty="0"/>
              <a:t>, 104598. </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3.</a:t>
            </a:r>
            <a:r>
              <a:rPr lang="en-US" altLang="zh-CN" sz="1600" dirty="0"/>
              <a:t> Baser, V.; </a:t>
            </a:r>
            <a:r>
              <a:rPr lang="en-US" altLang="zh-CN" sz="1600" dirty="0" err="1"/>
              <a:t>Uzun</a:t>
            </a:r>
            <a:r>
              <a:rPr lang="en-US" altLang="zh-CN" sz="1600" dirty="0"/>
              <a:t>, B.; Yildirim, V. An alternative method for expropriation for lane-like projects in planned area: A case study from Trabzon in Turkey. </a:t>
            </a:r>
            <a:r>
              <a:rPr lang="en-US" altLang="zh-CN" sz="1600" i="1" dirty="0" err="1"/>
              <a:t>Surv</a:t>
            </a:r>
            <a:r>
              <a:rPr lang="en-US" altLang="zh-CN" sz="1600" i="1" dirty="0"/>
              <a:t>. Rev.</a:t>
            </a:r>
            <a:r>
              <a:rPr lang="en-US" altLang="zh-CN" sz="1600" dirty="0"/>
              <a:t> </a:t>
            </a:r>
            <a:r>
              <a:rPr lang="en-US" altLang="zh-CN" sz="1600" b="1" dirty="0"/>
              <a:t>2019</a:t>
            </a:r>
            <a:r>
              <a:rPr lang="en-US" altLang="zh-CN" sz="1600" dirty="0"/>
              <a:t>, </a:t>
            </a:r>
            <a:r>
              <a:rPr lang="en-US" altLang="zh-CN" sz="1600" i="1" dirty="0"/>
              <a:t>51</a:t>
            </a:r>
            <a:r>
              <a:rPr lang="en-US" altLang="zh-CN" sz="1600" dirty="0"/>
              <a:t>, 147–153.</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4.</a:t>
            </a:r>
            <a:r>
              <a:rPr lang="en-US" altLang="zh-CN" sz="1600" dirty="0"/>
              <a:t> Thériault, M.; Le </a:t>
            </a:r>
            <a:r>
              <a:rPr lang="en-US" altLang="zh-CN" sz="1600" dirty="0" err="1"/>
              <a:t>Berre</a:t>
            </a:r>
            <a:r>
              <a:rPr lang="en-US" altLang="zh-CN" sz="1600" dirty="0"/>
              <a:t>, I.; Dubé, J.; </a:t>
            </a:r>
            <a:r>
              <a:rPr lang="en-US" altLang="zh-CN" sz="1600" dirty="0" err="1"/>
              <a:t>Maulpoix</a:t>
            </a:r>
            <a:r>
              <a:rPr lang="en-US" altLang="zh-CN" sz="1600" dirty="0"/>
              <a:t>, A.; </a:t>
            </a:r>
            <a:r>
              <a:rPr lang="en-US" altLang="zh-CN" sz="1600" dirty="0" err="1"/>
              <a:t>Vandersmissen</a:t>
            </a:r>
            <a:r>
              <a:rPr lang="en-US" altLang="zh-CN" sz="1600" dirty="0"/>
              <a:t>, M.H. The effects of land use planning on housing spread: A case study in the region of Brest, France. </a:t>
            </a:r>
            <a:r>
              <a:rPr lang="en-US" altLang="zh-CN" sz="1600" i="1" dirty="0"/>
              <a:t>Land Use Policy</a:t>
            </a:r>
            <a:r>
              <a:rPr lang="en-US" altLang="zh-CN" sz="1600" dirty="0"/>
              <a:t> </a:t>
            </a:r>
            <a:r>
              <a:rPr lang="en-US" altLang="zh-CN" sz="1600" b="1" dirty="0"/>
              <a:t>2020</a:t>
            </a:r>
            <a:r>
              <a:rPr lang="en-US" altLang="zh-CN" sz="1600" dirty="0"/>
              <a:t>, </a:t>
            </a:r>
            <a:r>
              <a:rPr lang="en-US" altLang="zh-CN" sz="1600" i="1" dirty="0"/>
              <a:t>92</a:t>
            </a:r>
            <a:r>
              <a:rPr lang="en-US" altLang="zh-CN" sz="1600" dirty="0"/>
              <a:t>, 104428.</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5.</a:t>
            </a:r>
            <a:r>
              <a:rPr lang="en-US" altLang="zh-CN" sz="1600" dirty="0"/>
              <a:t> Barton, H. Land use planning and health and well-being. </a:t>
            </a:r>
            <a:r>
              <a:rPr lang="en-US" altLang="zh-CN" sz="1600" i="1" dirty="0"/>
              <a:t>Land Use Policy</a:t>
            </a:r>
            <a:r>
              <a:rPr lang="en-US" altLang="zh-CN" sz="1600" dirty="0"/>
              <a:t> </a:t>
            </a:r>
            <a:r>
              <a:rPr lang="en-US" altLang="zh-CN" sz="1600" b="1" dirty="0"/>
              <a:t>2009</a:t>
            </a:r>
            <a:r>
              <a:rPr lang="en-US" altLang="zh-CN" sz="1600" dirty="0"/>
              <a:t>, </a:t>
            </a:r>
            <a:r>
              <a:rPr lang="en-US" altLang="zh-CN" sz="1600" i="1" dirty="0"/>
              <a:t>26</a:t>
            </a:r>
            <a:r>
              <a:rPr lang="en-US" altLang="zh-CN" sz="1600" dirty="0"/>
              <a:t>, S115–S123.</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6.</a:t>
            </a:r>
            <a:r>
              <a:rPr lang="en-US" altLang="zh-CN" sz="1600" dirty="0"/>
              <a:t> Bukhari, Z.; </a:t>
            </a:r>
            <a:r>
              <a:rPr lang="en-US" altLang="zh-CN" sz="1600" dirty="0" err="1"/>
              <a:t>Rodzi</a:t>
            </a:r>
            <a:r>
              <a:rPr lang="en-US" altLang="zh-CN" sz="1600" dirty="0"/>
              <a:t>, A.; </a:t>
            </a:r>
            <a:r>
              <a:rPr lang="en-US" altLang="zh-CN" sz="1600" dirty="0" err="1"/>
              <a:t>Noordin</a:t>
            </a:r>
            <a:r>
              <a:rPr lang="en-US" altLang="zh-CN" sz="1600" dirty="0"/>
              <a:t>, A. Spatial multi-criteria decision analysis for safe school site selection. </a:t>
            </a:r>
            <a:r>
              <a:rPr lang="en-US" altLang="zh-CN" sz="1600" i="1" dirty="0"/>
              <a:t>Int. </a:t>
            </a:r>
            <a:r>
              <a:rPr lang="en-US" altLang="zh-CN" sz="1600" i="1" dirty="0" err="1"/>
              <a:t>Geoinform</a:t>
            </a:r>
            <a:r>
              <a:rPr lang="en-US" altLang="zh-CN" sz="1600" i="1" dirty="0"/>
              <a:t>. Res. Dev. J.</a:t>
            </a:r>
            <a:r>
              <a:rPr lang="en-US" altLang="zh-CN" sz="1600" dirty="0"/>
              <a:t> </a:t>
            </a:r>
            <a:r>
              <a:rPr lang="en-US" altLang="zh-CN" sz="1600" b="1" dirty="0"/>
              <a:t>2010</a:t>
            </a:r>
            <a:r>
              <a:rPr lang="en-US" altLang="zh-CN" sz="1600" dirty="0"/>
              <a:t>, </a:t>
            </a:r>
            <a:r>
              <a:rPr lang="en-US" altLang="zh-CN" sz="1600" i="1" dirty="0"/>
              <a:t>1</a:t>
            </a:r>
            <a:r>
              <a:rPr lang="en-US" altLang="zh-CN" sz="1600" dirty="0"/>
              <a:t>, 1–14.</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7.</a:t>
            </a:r>
            <a:r>
              <a:rPr lang="en-US" altLang="zh-CN" sz="1600" dirty="0"/>
              <a:t> McDonald, N.C. School siting: Contested visions of the community school. </a:t>
            </a:r>
            <a:r>
              <a:rPr lang="en-US" altLang="zh-CN" sz="1600" i="1" dirty="0"/>
              <a:t>J. Am. Plan. Assoc.</a:t>
            </a:r>
            <a:r>
              <a:rPr lang="en-US" altLang="zh-CN" sz="1600" dirty="0"/>
              <a:t> </a:t>
            </a:r>
            <a:r>
              <a:rPr lang="en-US" altLang="zh-CN" sz="1600" b="1" dirty="0"/>
              <a:t>2010</a:t>
            </a:r>
            <a:r>
              <a:rPr lang="en-US" altLang="zh-CN" sz="1600" dirty="0"/>
              <a:t>, </a:t>
            </a:r>
            <a:r>
              <a:rPr lang="en-US" altLang="zh-CN" sz="1600" i="1" dirty="0"/>
              <a:t>76</a:t>
            </a:r>
            <a:r>
              <a:rPr lang="en-US" altLang="zh-CN" sz="1600" dirty="0"/>
              <a:t>, 184–198.</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8.</a:t>
            </a:r>
            <a:r>
              <a:rPr lang="en-US" altLang="zh-CN" sz="1600" dirty="0"/>
              <a:t> Jamal, I. Multi-criteria GIS analysis for school site selection in </a:t>
            </a:r>
            <a:r>
              <a:rPr lang="en-US" altLang="zh-CN" sz="1600" dirty="0" err="1"/>
              <a:t>Gorno</a:t>
            </a:r>
            <a:r>
              <a:rPr lang="en-US" altLang="zh-CN" sz="1600" dirty="0"/>
              <a:t>-Badakhshan Autonomous Oblast, Tajikistan. Master’s Thesis, Geographical Information Science, Lund University, Lund, Sweden, 2016.</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9.</a:t>
            </a:r>
            <a:r>
              <a:rPr lang="en-US" altLang="zh-CN" sz="1600" dirty="0"/>
              <a:t> Ali, K.A. Multi-Criteria Decision Analysis for Primary School Site Selection in Al-</a:t>
            </a:r>
            <a:r>
              <a:rPr lang="en-US" altLang="zh-CN" sz="1600" dirty="0" err="1"/>
              <a:t>Mahaweel</a:t>
            </a:r>
            <a:r>
              <a:rPr lang="en-US" altLang="zh-CN" sz="1600" dirty="0"/>
              <a:t> district Using GIS Technique. </a:t>
            </a:r>
            <a:r>
              <a:rPr lang="en-US" altLang="zh-CN" sz="1600" i="1" dirty="0"/>
              <a:t>J. Kerbala Univ.</a:t>
            </a:r>
            <a:r>
              <a:rPr lang="en-US" altLang="zh-CN" sz="1600" dirty="0"/>
              <a:t> </a:t>
            </a:r>
            <a:r>
              <a:rPr lang="en-US" altLang="zh-CN" sz="1600" b="1" dirty="0"/>
              <a:t>2018</a:t>
            </a:r>
            <a:r>
              <a:rPr lang="en-US" altLang="zh-CN" sz="1600" dirty="0"/>
              <a:t>, </a:t>
            </a:r>
            <a:r>
              <a:rPr lang="en-US" altLang="zh-CN" sz="1600" i="1" dirty="0"/>
              <a:t>16</a:t>
            </a:r>
            <a:r>
              <a:rPr lang="en-US" altLang="zh-CN" sz="1600" dirty="0"/>
              <a:t>, 342–350.</a:t>
            </a:r>
            <a:endParaRPr lang="en-US" altLang="zh-CN" sz="16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spTree>
    <p:extLst>
      <p:ext uri="{BB962C8B-B14F-4D97-AF65-F5344CB8AC3E}">
        <p14:creationId xmlns:p14="http://schemas.microsoft.com/office/powerpoint/2010/main" val="3815225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1222998" y="2690611"/>
            <a:ext cx="9746001"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Thanks for your watching!</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pic>
        <p:nvPicPr>
          <p:cNvPr id="5" name="Audio 4">
            <a:hlinkClick r:id="" action="ppaction://media"/>
            <a:extLst>
              <a:ext uri="{FF2B5EF4-FFF2-40B4-BE49-F238E27FC236}">
                <a16:creationId xmlns:a16="http://schemas.microsoft.com/office/drawing/2014/main" id="{CCAC6C86-1069-2F2D-3740-08C2503313B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8549472"/>
      </p:ext>
    </p:extLst>
  </p:cSld>
  <p:clrMapOvr>
    <a:masterClrMapping/>
  </p:clrMapOvr>
  <p:transition spd="med" advTm="591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0"/>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4053019" cy="1015663"/>
            <a:chOff x="1213170" y="779707"/>
            <a:chExt cx="4053019" cy="1015663"/>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4053019" cy="1015663"/>
              <a:chOff x="909435" y="525933"/>
              <a:chExt cx="4053019" cy="1015663"/>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6" y="919474"/>
                <a:ext cx="2430758" cy="400110"/>
              </a:xfrm>
              <a:prstGeom prst="rect">
                <a:avLst/>
              </a:prstGeom>
              <a:noFill/>
            </p:spPr>
            <p:txBody>
              <a:bodyPr wrap="square" rtlCol="0">
                <a:spAutoFit/>
              </a:bodyPr>
              <a:lstStyle/>
              <a:p>
                <a:r>
                  <a:rPr lang="en-US" altLang="zh-CN" sz="2000" spc="300" dirty="0">
                    <a:solidFill>
                      <a:srgbClr val="4474C4">
                        <a:alpha val="50000"/>
                      </a:srgbClr>
                    </a:solidFill>
                    <a:latin typeface="Arial"/>
                    <a:ea typeface="阿里巴巴普惠体 Medium"/>
                    <a:cs typeface="阿里巴巴普惠体 Medium"/>
                    <a:sym typeface="Arial"/>
                  </a:rPr>
                  <a:t>Introduction</a:t>
                </a:r>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01</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15077" y="1576013"/>
            <a:ext cx="8015670" cy="3656257"/>
          </a:xfrm>
          <a:prstGeom prst="rect">
            <a:avLst/>
          </a:prstGeom>
          <a:noFill/>
        </p:spPr>
        <p:txBody>
          <a:bodyPr wrap="square" rtlCol="0">
            <a:spAutoFit/>
          </a:bodyPr>
          <a:lstStyle/>
          <a:p>
            <a:pPr>
              <a:lnSpc>
                <a:spcPct val="130000"/>
              </a:lnSpc>
            </a:pPr>
            <a:r>
              <a:rPr lang="en-US" altLang="zh-CN"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Schools are a key element of the educational process because children spend a great deal of their time there. Well-located, well-designed, safe and efficiently operated schools contribute to social development. Due to the increasing immigration population in Australia in recent years, it is very important to establish new educational institutions and provide corresponding jobs. </a:t>
            </a:r>
          </a:p>
          <a:p>
            <a:pPr>
              <a:lnSpc>
                <a:spcPct val="130000"/>
              </a:lnSpc>
            </a:pPr>
            <a:endParaRPr lang="en-US" altLang="zh-CN"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We've created a platform to help</a:t>
            </a:r>
          </a:p>
          <a:p>
            <a:pPr>
              <a:lnSpc>
                <a:spcPct val="130000"/>
              </a:lnSpc>
            </a:pPr>
            <a:r>
              <a:rPr lang="en-US" altLang="zh-CN"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governments think about where</a:t>
            </a:r>
          </a:p>
          <a:p>
            <a:pPr>
              <a:lnSpc>
                <a:spcPct val="130000"/>
              </a:lnSpc>
            </a:pPr>
            <a:r>
              <a:rPr lang="en-US" altLang="zh-CN"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to locate new schools.</a:t>
            </a:r>
            <a:endParaRPr lang="zh-CN" altLang="en-US"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sp>
        <p:nvSpPr>
          <p:cNvPr id="9" name="文本框 8">
            <a:extLst>
              <a:ext uri="{FF2B5EF4-FFF2-40B4-BE49-F238E27FC236}">
                <a16:creationId xmlns:a16="http://schemas.microsoft.com/office/drawing/2014/main" id="{A18DE1E3-8D36-C5AA-C716-32B04FD1656B}"/>
              </a:ext>
            </a:extLst>
          </p:cNvPr>
          <p:cNvSpPr txBox="1"/>
          <p:nvPr/>
        </p:nvSpPr>
        <p:spPr>
          <a:xfrm>
            <a:off x="453651" y="5825453"/>
            <a:ext cx="8015670" cy="547779"/>
          </a:xfrm>
          <a:prstGeom prst="rect">
            <a:avLst/>
          </a:prstGeom>
          <a:noFill/>
        </p:spPr>
        <p:txBody>
          <a:bodyPr wrap="square" rtlCol="0">
            <a:spAutoFit/>
          </a:bodyPr>
          <a:lstStyle/>
          <a:p>
            <a:pPr algn="ctr">
              <a:lnSpc>
                <a:spcPct val="130000"/>
              </a:lnSpc>
            </a:pP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7"/>
              </a:rPr>
              <a:t>https://www.abs.gov.au/statistics/people/population/overseas-migration/latest-release</a:t>
            </a:r>
            <a:endPar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gn="ctr">
              <a:lnSpc>
                <a:spcPct val="130000"/>
              </a:lnSpc>
            </a:pPr>
            <a:endParaRPr lang="zh-CN" altLang="en-US"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pic>
        <p:nvPicPr>
          <p:cNvPr id="11" name="图片 10">
            <a:extLst>
              <a:ext uri="{FF2B5EF4-FFF2-40B4-BE49-F238E27FC236}">
                <a16:creationId xmlns:a16="http://schemas.microsoft.com/office/drawing/2014/main" id="{89B411A1-7BB4-3CC6-504E-D56C67506B9E}"/>
              </a:ext>
            </a:extLst>
          </p:cNvPr>
          <p:cNvPicPr>
            <a:picLocks noChangeAspect="1"/>
          </p:cNvPicPr>
          <p:nvPr/>
        </p:nvPicPr>
        <p:blipFill>
          <a:blip r:embed="rId8"/>
          <a:stretch>
            <a:fillRect/>
          </a:stretch>
        </p:blipFill>
        <p:spPr>
          <a:xfrm>
            <a:off x="5001081" y="3486611"/>
            <a:ext cx="6936480" cy="2296642"/>
          </a:xfrm>
          <a:prstGeom prst="rect">
            <a:avLst/>
          </a:prstGeom>
        </p:spPr>
      </p:pic>
      <p:pic>
        <p:nvPicPr>
          <p:cNvPr id="15" name="Audio 14">
            <a:hlinkClick r:id="" action="ppaction://media"/>
            <a:extLst>
              <a:ext uri="{FF2B5EF4-FFF2-40B4-BE49-F238E27FC236}">
                <a16:creationId xmlns:a16="http://schemas.microsoft.com/office/drawing/2014/main" id="{C8F1BB72-524A-CCE8-BFDE-47C5B39A362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761332834"/>
      </p:ext>
    </p:extLst>
  </p:cSld>
  <p:clrMapOvr>
    <a:masterClrMapping/>
  </p:clrMapOvr>
  <p:transition spd="med" advTm="5080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left)">
                                      <p:cBhvr>
                                        <p:cTn id="11" dur="500"/>
                                        <p:tgtEl>
                                          <p:spTgt spid="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5"/>
                </p:tgtEl>
              </p:cMediaNode>
            </p:audio>
          </p:childTnLst>
        </p:cTn>
      </p:par>
    </p:tnLst>
    <p:bldLst>
      <p:bldP spid="31" grpId="0" animBg="1"/>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0"/>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Materials and Methods</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02</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2304157"/>
          </a:xfrm>
          <a:prstGeom prst="rect">
            <a:avLst/>
          </a:prstGeom>
          <a:noFill/>
        </p:spPr>
        <p:txBody>
          <a:bodyPr wrap="square" rtlCol="0">
            <a:spAutoFit/>
          </a:bodyPr>
          <a:lstStyle/>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City Planning</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As shown in Figure . Zoning planning can be divided into upper planning and sub-planning. The upper plan identifies the main principles related to the planning area. </a:t>
            </a:r>
            <a:r>
              <a:rPr lang="en-US" altLang="zh-CN" sz="1400" dirty="0" err="1">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Subplanning</a:t>
            </a: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such as the implementation of development plans, involves downsizing on a plot basis. Public authorities build public services such as roads, schools and parks according to sub-plans, while private owners design real estate according to the functions in the zoning plan. In a 1/1000 scale implementation development plan (Implementation Zoning), privately owned real estate is directly related to planning The focus of this study is to determine the location and size of existing or planned school sites prior to the development of an implementation plan in case future problems arise.</a:t>
            </a:r>
            <a:endParaRPr lang="zh-CN" altLang="en-US"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pic>
        <p:nvPicPr>
          <p:cNvPr id="11" name="图片 10">
            <a:extLst>
              <a:ext uri="{FF2B5EF4-FFF2-40B4-BE49-F238E27FC236}">
                <a16:creationId xmlns:a16="http://schemas.microsoft.com/office/drawing/2014/main" id="{12F713D4-964F-758F-8228-0FEB0988EAF3}"/>
              </a:ext>
            </a:extLst>
          </p:cNvPr>
          <p:cNvPicPr>
            <a:picLocks noChangeAspect="1"/>
          </p:cNvPicPr>
          <p:nvPr/>
        </p:nvPicPr>
        <p:blipFill>
          <a:blip r:embed="rId7"/>
          <a:stretch>
            <a:fillRect/>
          </a:stretch>
        </p:blipFill>
        <p:spPr>
          <a:xfrm>
            <a:off x="6594432" y="4015408"/>
            <a:ext cx="4224941" cy="2765416"/>
          </a:xfrm>
          <a:prstGeom prst="rect">
            <a:avLst/>
          </a:prstGeom>
        </p:spPr>
      </p:pic>
      <p:sp>
        <p:nvSpPr>
          <p:cNvPr id="5" name="文本框 4">
            <a:extLst>
              <a:ext uri="{FF2B5EF4-FFF2-40B4-BE49-F238E27FC236}">
                <a16:creationId xmlns:a16="http://schemas.microsoft.com/office/drawing/2014/main" id="{60B3441B-8D47-C06F-7594-B1F34D9AD126}"/>
              </a:ext>
            </a:extLst>
          </p:cNvPr>
          <p:cNvSpPr txBox="1"/>
          <p:nvPr/>
        </p:nvSpPr>
        <p:spPr>
          <a:xfrm>
            <a:off x="1372627" y="6071252"/>
            <a:ext cx="8015670" cy="547779"/>
          </a:xfrm>
          <a:prstGeom prst="rect">
            <a:avLst/>
          </a:prstGeom>
          <a:noFill/>
        </p:spPr>
        <p:txBody>
          <a:bodyPr wrap="square" rtlCol="0">
            <a:spAutoFit/>
          </a:bodyPr>
          <a:lstStyle/>
          <a:p>
            <a:pPr>
              <a:lnSpc>
                <a:spcPct val="130000"/>
              </a:lnSpc>
            </a:pP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a:t>
            </a: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8"/>
              </a:rPr>
              <a:t>https://doi.org/10.3390/ijgi9110662</a:t>
            </a:r>
            <a:endPar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endParaRPr lang="zh-CN" altLang="en-US"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pic>
        <p:nvPicPr>
          <p:cNvPr id="12" name="Audio 11">
            <a:hlinkClick r:id="" action="ppaction://media"/>
            <a:extLst>
              <a:ext uri="{FF2B5EF4-FFF2-40B4-BE49-F238E27FC236}">
                <a16:creationId xmlns:a16="http://schemas.microsoft.com/office/drawing/2014/main" id="{BDD7A77C-D291-FFEC-4C97-D442BAE612C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98752202"/>
      </p:ext>
    </p:extLst>
  </p:cSld>
  <p:clrMapOvr>
    <a:masterClrMapping/>
  </p:clrMapOvr>
  <p:transition spd="med" advTm="1095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left)">
                                      <p:cBhvr>
                                        <p:cTn id="11" dur="500"/>
                                        <p:tgtEl>
                                          <p:spTgt spid="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31" grpId="0" animBg="1"/>
      <p:bldP spid="7"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Materials and Methods</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02</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2024016"/>
          </a:xfrm>
          <a:prstGeom prst="rect">
            <a:avLst/>
          </a:prstGeom>
          <a:noFill/>
        </p:spPr>
        <p:txBody>
          <a:bodyPr wrap="square" rtlCol="0">
            <a:spAutoFit/>
          </a:bodyPr>
          <a:lstStyle/>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rPr>
              <a:t>Area</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We studied Victoria (state), Australia's second smallest state (after Tasmania), with a land area of 227,444 square </a:t>
            </a:r>
            <a:r>
              <a:rPr lang="en-US" altLang="zh-CN" sz="1400" dirty="0" err="1">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kilometres</a:t>
            </a: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(87,817 square miles); It is the second most populous state after New South Wales, with a population of over 6.7 million; It is also Australia's most densely populated state (29.5 people per square </a:t>
            </a:r>
            <a:r>
              <a:rPr lang="en-US" altLang="zh-CN" sz="1400" dirty="0" err="1">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kilometre</a:t>
            </a: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Victoria's economy is the second largest of the Australian states, highly diversified and dominated by the service sector. Melbourne is the capital and largest city of Victoria and the second largest city in Australia, home to more than three-quarters of the multicultural population (35.1% of residents are immigrants).</a:t>
            </a:r>
          </a:p>
        </p:txBody>
      </p:sp>
      <p:pic>
        <p:nvPicPr>
          <p:cNvPr id="5" name="图片 4">
            <a:extLst>
              <a:ext uri="{FF2B5EF4-FFF2-40B4-BE49-F238E27FC236}">
                <a16:creationId xmlns:a16="http://schemas.microsoft.com/office/drawing/2014/main" id="{7BA6D05D-6B93-2C4A-8DB8-26360382B54A}"/>
              </a:ext>
            </a:extLst>
          </p:cNvPr>
          <p:cNvPicPr>
            <a:picLocks noChangeAspect="1"/>
          </p:cNvPicPr>
          <p:nvPr/>
        </p:nvPicPr>
        <p:blipFill>
          <a:blip r:embed="rId7"/>
          <a:stretch>
            <a:fillRect/>
          </a:stretch>
        </p:blipFill>
        <p:spPr>
          <a:xfrm>
            <a:off x="8267295" y="3475667"/>
            <a:ext cx="3014595" cy="2706436"/>
          </a:xfrm>
          <a:prstGeom prst="rect">
            <a:avLst/>
          </a:prstGeom>
        </p:spPr>
      </p:pic>
      <p:sp>
        <p:nvSpPr>
          <p:cNvPr id="9" name="文本框 8">
            <a:extLst>
              <a:ext uri="{FF2B5EF4-FFF2-40B4-BE49-F238E27FC236}">
                <a16:creationId xmlns:a16="http://schemas.microsoft.com/office/drawing/2014/main" id="{3DE7AFDA-A2FE-B6E4-045E-D7FA4909B93E}"/>
              </a:ext>
            </a:extLst>
          </p:cNvPr>
          <p:cNvSpPr txBox="1"/>
          <p:nvPr/>
        </p:nvSpPr>
        <p:spPr>
          <a:xfrm>
            <a:off x="1166593" y="5441419"/>
            <a:ext cx="8015670" cy="547779"/>
          </a:xfrm>
          <a:prstGeom prst="rect">
            <a:avLst/>
          </a:prstGeom>
          <a:noFill/>
        </p:spPr>
        <p:txBody>
          <a:bodyPr wrap="square" rtlCol="0">
            <a:spAutoFit/>
          </a:bodyPr>
          <a:lstStyle/>
          <a:p>
            <a:pPr>
              <a:lnSpc>
                <a:spcPct val="130000"/>
              </a:lnSpc>
            </a:pP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8"/>
              </a:rPr>
              <a:t>https://en.wikipedia.org/wiki/Victoria_(state)</a:t>
            </a:r>
            <a:endPar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gn="ctr">
              <a:lnSpc>
                <a:spcPct val="130000"/>
              </a:lnSpc>
            </a:pPr>
            <a:endParaRPr lang="zh-CN" altLang="en-US"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pic>
        <p:nvPicPr>
          <p:cNvPr id="11" name="Audio 10">
            <a:hlinkClick r:id="" action="ppaction://media"/>
            <a:extLst>
              <a:ext uri="{FF2B5EF4-FFF2-40B4-BE49-F238E27FC236}">
                <a16:creationId xmlns:a16="http://schemas.microsoft.com/office/drawing/2014/main" id="{614C1A5C-8E8D-A9B1-743F-8982FD90439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60103312"/>
      </p:ext>
    </p:extLst>
  </p:cSld>
  <p:clrMapOvr>
    <a:masterClrMapping/>
  </p:clrMapOvr>
  <p:transition spd="med" advTm="7954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left)">
                                      <p:cBhvr>
                                        <p:cTn id="11" dur="500"/>
                                        <p:tgtEl>
                                          <p:spTgt spid="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bldLst>
      <p:bldP spid="31" grpId="0" animBg="1"/>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Materials and Methods</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02</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3984617"/>
          </a:xfrm>
          <a:prstGeom prst="rect">
            <a:avLst/>
          </a:prstGeom>
          <a:noFill/>
        </p:spPr>
        <p:txBody>
          <a:bodyPr wrap="square" rtlCol="0">
            <a:spAutoFit/>
          </a:bodyPr>
          <a:lstStyle/>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rPr>
              <a:t>Educational Facility Area Size</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For high-quality international schools with an estimated capacity of 25 students in a room, the following standards are generally applied:</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Breakout Spaces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Standard Classroom: minimum 75 m2</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Standard Kindergarten Classroom: minimum 95 m2</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Standard Science Lab, Art or Drama Room: minimum 95m2</a:t>
            </a: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As a general guide, 10 m2 per student is typically allocated for outdoor play and sports areas. By adding the constructed building footprint to the outdoor area, the land requirements can be calculated. For instance, 1500 students may require:</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GFA over 2 floors: 15,000 m2 (i.e., 7500-footprint)</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Outdoor Areas: 15,000 m2</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Total Area: 22,500 m2 or 5.56 Acres.</a:t>
            </a:r>
          </a:p>
        </p:txBody>
      </p:sp>
      <p:sp>
        <p:nvSpPr>
          <p:cNvPr id="9" name="文本框 8">
            <a:extLst>
              <a:ext uri="{FF2B5EF4-FFF2-40B4-BE49-F238E27FC236}">
                <a16:creationId xmlns:a16="http://schemas.microsoft.com/office/drawing/2014/main" id="{3DE7AFDA-A2FE-B6E4-045E-D7FA4909B93E}"/>
              </a:ext>
            </a:extLst>
          </p:cNvPr>
          <p:cNvSpPr txBox="1"/>
          <p:nvPr/>
        </p:nvSpPr>
        <p:spPr>
          <a:xfrm>
            <a:off x="1089320" y="5769274"/>
            <a:ext cx="8015670" cy="547779"/>
          </a:xfrm>
          <a:prstGeom prst="rect">
            <a:avLst/>
          </a:prstGeom>
          <a:noFill/>
        </p:spPr>
        <p:txBody>
          <a:bodyPr wrap="square" rtlCol="0">
            <a:spAutoFit/>
          </a:bodyPr>
          <a:lstStyle/>
          <a:p>
            <a:pPr>
              <a:lnSpc>
                <a:spcPct val="130000"/>
              </a:lnSpc>
            </a:pP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4"/>
              </a:rPr>
              <a:t>https://www.linkedin.com/pulse/school-set-up-calculating-required-area-greg-parry/</a:t>
            </a:r>
            <a:endPar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endParaRPr lang="zh-CN" altLang="en-US"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spTree>
    <p:extLst>
      <p:ext uri="{BB962C8B-B14F-4D97-AF65-F5344CB8AC3E}">
        <p14:creationId xmlns:p14="http://schemas.microsoft.com/office/powerpoint/2010/main" val="468177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Materials and Methods</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02</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4" y="1437160"/>
            <a:ext cx="5549738" cy="3984617"/>
          </a:xfrm>
          <a:prstGeom prst="rect">
            <a:avLst/>
          </a:prstGeom>
          <a:noFill/>
        </p:spPr>
        <p:txBody>
          <a:bodyPr wrap="square" rtlCol="0">
            <a:spAutoFit/>
          </a:bodyPr>
          <a:lstStyle/>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rPr>
              <a:t>Model</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We refer to the model analysis of  </a:t>
            </a: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4"/>
              </a:rPr>
              <a:t>https://doi.org/10.3390/ijgi9110662</a:t>
            </a: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 using GIS index model to determine suitable for the location of the school area, The advanced model performs a multi-criteria decision analysis, which includes the School Location Index (SSSI). The SSSI is designed to help identify suitable school locations.</a:t>
            </a: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Parameters in the SSSI</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The SSSI consists of nine parameters: distance from river (m), distance from transmission line (m), geology, distance from school (m), distance from main road (m), land use/land cover, soil, population under 19 years (per pixel) and slope (°) </a:t>
            </a: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sp>
        <p:nvSpPr>
          <p:cNvPr id="9" name="文本框 8">
            <a:extLst>
              <a:ext uri="{FF2B5EF4-FFF2-40B4-BE49-F238E27FC236}">
                <a16:creationId xmlns:a16="http://schemas.microsoft.com/office/drawing/2014/main" id="{3DE7AFDA-A2FE-B6E4-045E-D7FA4909B93E}"/>
              </a:ext>
            </a:extLst>
          </p:cNvPr>
          <p:cNvSpPr txBox="1"/>
          <p:nvPr/>
        </p:nvSpPr>
        <p:spPr>
          <a:xfrm>
            <a:off x="1166594" y="5897275"/>
            <a:ext cx="8015670" cy="547779"/>
          </a:xfrm>
          <a:prstGeom prst="rect">
            <a:avLst/>
          </a:prstGeom>
          <a:noFill/>
        </p:spPr>
        <p:txBody>
          <a:bodyPr wrap="square" rtlCol="0">
            <a:spAutoFit/>
          </a:bodyPr>
          <a:lstStyle/>
          <a:p>
            <a:pPr>
              <a:lnSpc>
                <a:spcPct val="130000"/>
              </a:lnSpc>
            </a:pP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a:t>
            </a:r>
            <a:r>
              <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hlinkClick r:id="rId4"/>
              </a:rPr>
              <a:t>https://doi.org/10.3390/ijgi9110662</a:t>
            </a:r>
            <a:endParaRPr lang="en-US" altLang="zh-CN"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endParaRPr lang="zh-CN" altLang="en-US" sz="12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pic>
        <p:nvPicPr>
          <p:cNvPr id="11" name="Picture 2" descr="伊吉 09 00662 g002 550">
            <a:extLst>
              <a:ext uri="{FF2B5EF4-FFF2-40B4-BE49-F238E27FC236}">
                <a16:creationId xmlns:a16="http://schemas.microsoft.com/office/drawing/2014/main" id="{E6624BEE-07AD-2850-9585-887C39139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6674" y="1163069"/>
            <a:ext cx="5046150" cy="473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5727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Materials and Methods</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02</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3984617"/>
          </a:xfrm>
          <a:prstGeom prst="rect">
            <a:avLst/>
          </a:prstGeom>
          <a:noFill/>
        </p:spPr>
        <p:txBody>
          <a:bodyPr wrap="square" rtlCol="0">
            <a:spAutoFit/>
          </a:bodyPr>
          <a:lstStyle/>
          <a:p>
            <a:pPr>
              <a:lnSpc>
                <a:spcPct val="130000"/>
              </a:lnSpc>
            </a:pPr>
            <a:r>
              <a:rPr lang="en-US" altLang="zh-CN" sz="1400" b="1"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rPr>
              <a:t>School location index parameters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1. Population growth and density</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2. Demographics: The proportion of school-age children (usually 5-18 years old) in the community. The percentage of families with children affects school demand.</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3. Land use and availability: The amount of land available for development or conversion into schools. Local zoning laws that affect whether land can be used for educational purposes. Other potential uses of the land, such as commercial or residential development.</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4. Proximity to existing infrastructure: Proximity to residential areas, good access to roads, highways and public transport, and easy access to the school. Access to basic utilities such as water, electricity and the Internet.</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5. Commercial expansion: The growth of businesses and commercial areas around the school can create synergies or conflicts.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6. Socioeconomic factors: Income distribution across the district, which affects school funding and demand. The rate of employment growth may affect demographic changes and housing demand.</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7. Environmental and geographical factors</a:t>
            </a:r>
          </a:p>
        </p:txBody>
      </p:sp>
    </p:spTree>
    <p:extLst>
      <p:ext uri="{BB962C8B-B14F-4D97-AF65-F5344CB8AC3E}">
        <p14:creationId xmlns:p14="http://schemas.microsoft.com/office/powerpoint/2010/main" val="903672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25932" cy="1101427"/>
            <a:chOff x="1213170" y="779707"/>
            <a:chExt cx="5225932" cy="1101427"/>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25932" cy="1101427"/>
              <a:chOff x="909435" y="525933"/>
              <a:chExt cx="5225932" cy="1101427"/>
            </a:xfrm>
          </p:grpSpPr>
          <p:sp>
            <p:nvSpPr>
              <p:cNvPr id="3" name="文本框 2">
                <a:extLst>
                  <a:ext uri="{FF2B5EF4-FFF2-40B4-BE49-F238E27FC236}">
                    <a16:creationId xmlns:a16="http://schemas.microsoft.com/office/drawing/2014/main" id="{E7BAE0B5-441F-D8E3-D94F-93737786A685}"/>
                  </a:ext>
                </a:extLst>
              </p:cNvPr>
              <p:cNvSpPr txBox="1"/>
              <p:nvPr/>
            </p:nvSpPr>
            <p:spPr>
              <a:xfrm>
                <a:off x="2531695" y="919474"/>
                <a:ext cx="3603672" cy="707886"/>
              </a:xfrm>
              <a:prstGeom prst="rect">
                <a:avLst/>
              </a:prstGeom>
              <a:noFill/>
            </p:spPr>
            <p:txBody>
              <a:bodyPr wrap="square" rtlCol="0">
                <a:spAutoFit/>
              </a:bodyPr>
              <a:lstStyle/>
              <a:p>
                <a:r>
                  <a:rPr lang="en-US" altLang="zh-CN" sz="2000" spc="300" dirty="0">
                    <a:solidFill>
                      <a:srgbClr val="4474C4">
                        <a:alpha val="50000"/>
                      </a:srgbClr>
                    </a:solidFill>
                    <a:latin typeface="Arial"/>
                  </a:rPr>
                  <a:t>Interface</a:t>
                </a:r>
              </a:p>
              <a:p>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03</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453651" y="1444819"/>
            <a:ext cx="10115297" cy="5104924"/>
          </a:xfrm>
          <a:prstGeom prst="rect">
            <a:avLst/>
          </a:prstGeom>
          <a:noFill/>
        </p:spPr>
        <p:txBody>
          <a:bodyPr wrap="square" rtlCol="0">
            <a:spAutoFit/>
          </a:bodyPr>
          <a:lstStyle/>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We used asp.net in visual studio to create a simple interface, using the B/S architecture</a:t>
            </a: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We designed the platform to analyze the following functions: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Land Use and Commercial Expansion Analysis for Schools: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Land Use Change Analysis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School Land Demand Forecast</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Competition for Land Use</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Commercial Expansion Around Schools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Commercial Opportunities Prediction</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Future School Site Recommendations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Housing Demand Forecasting for Schools: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Student Population Growth Analysis</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Parental Housing Demand</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Faculty Housing Demand</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School and Housing Price Correlation</a:t>
            </a:r>
          </a:p>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	Future Housing Affordability Analysis</a:t>
            </a: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a:p>
            <a:pPr>
              <a:lnSpc>
                <a:spcPct val="130000"/>
              </a:lnSpc>
            </a:pPr>
            <a:endPar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endParaRPr>
          </a:p>
        </p:txBody>
      </p:sp>
    </p:spTree>
    <p:extLst>
      <p:ext uri="{BB962C8B-B14F-4D97-AF65-F5344CB8AC3E}">
        <p14:creationId xmlns:p14="http://schemas.microsoft.com/office/powerpoint/2010/main" val="37015672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D1DE55-59DA-82CC-5816-46E85D500721}"/>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200000"/>
                    </a14:imgEffect>
                  </a14:imgLayer>
                </a14:imgProps>
              </a:ext>
              <a:ext uri="{28A0092B-C50C-407E-A947-70E740481C1C}">
                <a14:useLocalDpi xmlns:a14="http://schemas.microsoft.com/office/drawing/2010/main"/>
              </a:ext>
            </a:extLst>
          </a:blip>
          <a:srcRect b="-78"/>
          <a:stretch/>
        </p:blipFill>
        <p:spPr>
          <a:xfrm>
            <a:off x="0" y="2"/>
            <a:ext cx="12192000" cy="6850663"/>
          </a:xfrm>
          <a:prstGeom prst="rect">
            <a:avLst/>
          </a:prstGeom>
        </p:spPr>
      </p:pic>
      <p:sp>
        <p:nvSpPr>
          <p:cNvPr id="6" name="矩形 5">
            <a:extLst>
              <a:ext uri="{FF2B5EF4-FFF2-40B4-BE49-F238E27FC236}">
                <a16:creationId xmlns:a16="http://schemas.microsoft.com/office/drawing/2014/main" id="{144D2CD9-247A-201C-08F3-B37E1FAA655E}"/>
              </a:ext>
            </a:extLst>
          </p:cNvPr>
          <p:cNvSpPr/>
          <p:nvPr/>
        </p:nvSpPr>
        <p:spPr>
          <a:xfrm>
            <a:off x="1" y="-14489"/>
            <a:ext cx="12191999" cy="6858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阿里巴巴普惠体 Medium"/>
              <a:cs typeface="阿里巴巴普惠体 Medium"/>
              <a:sym typeface="Arial"/>
            </a:endParaRPr>
          </a:p>
        </p:txBody>
      </p:sp>
      <p:sp>
        <p:nvSpPr>
          <p:cNvPr id="31" name="任意多边形: 形状 30">
            <a:extLst>
              <a:ext uri="{FF2B5EF4-FFF2-40B4-BE49-F238E27FC236}">
                <a16:creationId xmlns:a16="http://schemas.microsoft.com/office/drawing/2014/main" id="{0767D83E-2F92-2FAF-FE34-4BF5A673780A}"/>
              </a:ext>
            </a:extLst>
          </p:cNvPr>
          <p:cNvSpPr/>
          <p:nvPr/>
        </p:nvSpPr>
        <p:spPr>
          <a:xfrm flipH="1">
            <a:off x="8518308" y="2"/>
            <a:ext cx="3673691" cy="2601353"/>
          </a:xfrm>
          <a:custGeom>
            <a:avLst/>
            <a:gdLst>
              <a:gd name="connsiteX0" fmla="*/ 752438 w 3532275"/>
              <a:gd name="connsiteY0" fmla="*/ 2501216 h 2501216"/>
              <a:gd name="connsiteX1" fmla="*/ 189033 w 3532275"/>
              <a:gd name="connsiteY1" fmla="*/ 2444421 h 2501216"/>
              <a:gd name="connsiteX2" fmla="*/ 0 w 3532275"/>
              <a:gd name="connsiteY2" fmla="*/ 2395814 h 2501216"/>
              <a:gd name="connsiteX3" fmla="*/ 0 w 3532275"/>
              <a:gd name="connsiteY3" fmla="*/ 882376 h 2501216"/>
              <a:gd name="connsiteX4" fmla="*/ 86170 w 3532275"/>
              <a:gd name="connsiteY4" fmla="*/ 934726 h 2501216"/>
              <a:gd name="connsiteX5" fmla="*/ 752438 w 3532275"/>
              <a:gd name="connsiteY5" fmla="*/ 1103431 h 2501216"/>
              <a:gd name="connsiteX6" fmla="*/ 2087382 w 3532275"/>
              <a:gd name="connsiteY6" fmla="*/ 121304 h 2501216"/>
              <a:gd name="connsiteX7" fmla="*/ 2118573 w 3532275"/>
              <a:gd name="connsiteY7" fmla="*/ 0 h 2501216"/>
              <a:gd name="connsiteX8" fmla="*/ 3532275 w 3532275"/>
              <a:gd name="connsiteY8" fmla="*/ 0 h 2501216"/>
              <a:gd name="connsiteX9" fmla="*/ 3491213 w 3532275"/>
              <a:gd name="connsiteY9" fmla="*/ 269050 h 2501216"/>
              <a:gd name="connsiteX10" fmla="*/ 752438 w 3532275"/>
              <a:gd name="connsiteY10" fmla="*/ 2501216 h 250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2275" h="2501216">
                <a:moveTo>
                  <a:pt x="752438" y="2501216"/>
                </a:moveTo>
                <a:cubicBezTo>
                  <a:pt x="559444" y="2501216"/>
                  <a:pt x="371018" y="2481660"/>
                  <a:pt x="189033" y="2444421"/>
                </a:cubicBezTo>
                <a:lnTo>
                  <a:pt x="0" y="2395814"/>
                </a:lnTo>
                <a:lnTo>
                  <a:pt x="0" y="882376"/>
                </a:lnTo>
                <a:lnTo>
                  <a:pt x="86170" y="934726"/>
                </a:lnTo>
                <a:cubicBezTo>
                  <a:pt x="284227" y="1042317"/>
                  <a:pt x="511196" y="1103431"/>
                  <a:pt x="752438" y="1103431"/>
                </a:cubicBezTo>
                <a:cubicBezTo>
                  <a:pt x="1379669" y="1103431"/>
                  <a:pt x="1910407" y="690298"/>
                  <a:pt x="2087382" y="121304"/>
                </a:cubicBezTo>
                <a:lnTo>
                  <a:pt x="2118573" y="0"/>
                </a:lnTo>
                <a:lnTo>
                  <a:pt x="3532275" y="0"/>
                </a:lnTo>
                <a:lnTo>
                  <a:pt x="3491213" y="269050"/>
                </a:lnTo>
                <a:cubicBezTo>
                  <a:pt x="3230536" y="1542945"/>
                  <a:pt x="2103395" y="2501216"/>
                  <a:pt x="752438" y="2501216"/>
                </a:cubicBezTo>
                <a:close/>
              </a:path>
            </a:pathLst>
          </a:custGeom>
          <a:gradFill flip="none" rotWithShape="1">
            <a:gsLst>
              <a:gs pos="0">
                <a:schemeClr val="bg1">
                  <a:alpha val="70000"/>
                </a:schemeClr>
              </a:gs>
              <a:gs pos="22000">
                <a:schemeClr val="bg1">
                  <a:alpha val="0"/>
                </a:schemeClr>
              </a:gs>
              <a:gs pos="100000">
                <a:srgbClr val="4474C4">
                  <a:lumMod val="74000"/>
                  <a:lumOff val="26000"/>
                  <a:alpha val="5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Arial"/>
              <a:ea typeface="阿里巴巴普惠体 Medium"/>
              <a:cs typeface="阿里巴巴普惠体 Medium"/>
              <a:sym typeface="Arial"/>
            </a:endParaRPr>
          </a:p>
        </p:txBody>
      </p:sp>
      <p:grpSp>
        <p:nvGrpSpPr>
          <p:cNvPr id="96" name="组合 95">
            <a:extLst>
              <a:ext uri="{FF2B5EF4-FFF2-40B4-BE49-F238E27FC236}">
                <a16:creationId xmlns:a16="http://schemas.microsoft.com/office/drawing/2014/main" id="{594E8CE3-0058-14ED-4458-AE94E4ED6383}"/>
              </a:ext>
            </a:extLst>
          </p:cNvPr>
          <p:cNvGrpSpPr/>
          <p:nvPr/>
        </p:nvGrpSpPr>
        <p:grpSpPr>
          <a:xfrm>
            <a:off x="453651" y="147406"/>
            <a:ext cx="5245250" cy="1015663"/>
            <a:chOff x="1213170" y="779707"/>
            <a:chExt cx="5245250" cy="1015663"/>
          </a:xfrm>
        </p:grpSpPr>
        <p:grpSp>
          <p:nvGrpSpPr>
            <p:cNvPr id="2" name="组合 1">
              <a:extLst>
                <a:ext uri="{FF2B5EF4-FFF2-40B4-BE49-F238E27FC236}">
                  <a16:creationId xmlns:a16="http://schemas.microsoft.com/office/drawing/2014/main" id="{90E7DFD4-50AA-1486-9762-FAFBC14A89BF}"/>
                </a:ext>
              </a:extLst>
            </p:cNvPr>
            <p:cNvGrpSpPr/>
            <p:nvPr/>
          </p:nvGrpSpPr>
          <p:grpSpPr>
            <a:xfrm>
              <a:off x="1213170" y="779707"/>
              <a:ext cx="5245250" cy="1015663"/>
              <a:chOff x="909435" y="525933"/>
              <a:chExt cx="5245250" cy="1015663"/>
            </a:xfrm>
          </p:grpSpPr>
          <p:sp>
            <p:nvSpPr>
              <p:cNvPr id="3" name="文本框 2">
                <a:extLst>
                  <a:ext uri="{FF2B5EF4-FFF2-40B4-BE49-F238E27FC236}">
                    <a16:creationId xmlns:a16="http://schemas.microsoft.com/office/drawing/2014/main" id="{E7BAE0B5-441F-D8E3-D94F-93737786A685}"/>
                  </a:ext>
                </a:extLst>
              </p:cNvPr>
              <p:cNvSpPr txBox="1"/>
              <p:nvPr/>
            </p:nvSpPr>
            <p:spPr>
              <a:xfrm>
                <a:off x="2551013" y="893386"/>
                <a:ext cx="3603672" cy="400110"/>
              </a:xfrm>
              <a:prstGeom prst="rect">
                <a:avLst/>
              </a:prstGeom>
              <a:noFill/>
            </p:spPr>
            <p:txBody>
              <a:bodyPr wrap="square" rtlCol="0">
                <a:spAutoFit/>
              </a:bodyPr>
              <a:lstStyle/>
              <a:p>
                <a:r>
                  <a:rPr lang="en-US" altLang="zh-CN" sz="2000" spc="300" dirty="0">
                    <a:solidFill>
                      <a:srgbClr val="4474C4">
                        <a:alpha val="50000"/>
                      </a:srgbClr>
                    </a:solidFill>
                    <a:latin typeface="Arial"/>
                  </a:rPr>
                  <a:t>Analyze</a:t>
                </a:r>
                <a:endParaRPr lang="zh-CN" altLang="en-US" sz="2000" spc="300" dirty="0">
                  <a:solidFill>
                    <a:srgbClr val="4474C4">
                      <a:alpha val="50000"/>
                    </a:srgbClr>
                  </a:solidFill>
                  <a:latin typeface="Arial"/>
                  <a:ea typeface="阿里巴巴普惠体 Medium"/>
                  <a:cs typeface="阿里巴巴普惠体 Medium"/>
                  <a:sym typeface="Arial"/>
                </a:endParaRPr>
              </a:p>
            </p:txBody>
          </p:sp>
          <p:sp>
            <p:nvSpPr>
              <p:cNvPr id="4" name="文本框 3">
                <a:extLst>
                  <a:ext uri="{FF2B5EF4-FFF2-40B4-BE49-F238E27FC236}">
                    <a16:creationId xmlns:a16="http://schemas.microsoft.com/office/drawing/2014/main" id="{14C2A94F-1E0C-765B-783C-DF89F543E402}"/>
                  </a:ext>
                </a:extLst>
              </p:cNvPr>
              <p:cNvSpPr txBox="1"/>
              <p:nvPr/>
            </p:nvSpPr>
            <p:spPr>
              <a:xfrm>
                <a:off x="909435" y="525933"/>
                <a:ext cx="1085555" cy="1015663"/>
              </a:xfrm>
              <a:prstGeom prst="rect">
                <a:avLst/>
              </a:prstGeom>
              <a:noFill/>
            </p:spPr>
            <p:txBody>
              <a:bodyPr wrap="none" rtlCol="0">
                <a:spAutoFit/>
              </a:bodyPr>
              <a:lstStyle/>
              <a:p>
                <a:pPr algn="ctr"/>
                <a:r>
                  <a:rPr lang="en-US" altLang="zh-CN" sz="6000" dirty="0">
                    <a:solidFill>
                      <a:srgbClr val="4474C4"/>
                    </a:solidFill>
                    <a:latin typeface="阿里巴巴普惠体 Heavy" pitchFamily="18" charset="-122"/>
                    <a:ea typeface="阿里巴巴普惠体 Heavy" pitchFamily="18" charset="-122"/>
                    <a:cs typeface="阿里巴巴普惠体 Heavy" pitchFamily="18" charset="-122"/>
                    <a:sym typeface="Arial"/>
                  </a:rPr>
                  <a:t>04</a:t>
                </a:r>
                <a:endParaRPr lang="zh-CN" altLang="en-US" sz="6000" dirty="0">
                  <a:solidFill>
                    <a:srgbClr val="4474C4"/>
                  </a:solidFill>
                  <a:latin typeface="阿里巴巴普惠体 Heavy" pitchFamily="18" charset="-122"/>
                  <a:ea typeface="阿里巴巴普惠体 Heavy" pitchFamily="18" charset="-122"/>
                  <a:cs typeface="阿里巴巴普惠体 Heavy" pitchFamily="18" charset="-122"/>
                  <a:sym typeface="Arial"/>
                </a:endParaRPr>
              </a:p>
            </p:txBody>
          </p:sp>
        </p:grpSp>
        <p:cxnSp>
          <p:nvCxnSpPr>
            <p:cNvPr id="40" name="直接连接符 39">
              <a:extLst>
                <a:ext uri="{FF2B5EF4-FFF2-40B4-BE49-F238E27FC236}">
                  <a16:creationId xmlns:a16="http://schemas.microsoft.com/office/drawing/2014/main" id="{FD024DEA-9B15-715D-B02B-219D273F0FF2}"/>
                </a:ext>
              </a:extLst>
            </p:cNvPr>
            <p:cNvCxnSpPr/>
            <p:nvPr/>
          </p:nvCxnSpPr>
          <p:spPr>
            <a:xfrm>
              <a:off x="2704805" y="1045247"/>
              <a:ext cx="0" cy="540000"/>
            </a:xfrm>
            <a:prstGeom prst="line">
              <a:avLst/>
            </a:prstGeom>
            <a:ln w="25400">
              <a:solidFill>
                <a:srgbClr val="4474C4">
                  <a:alpha val="50000"/>
                </a:srgbClr>
              </a:solidFill>
            </a:ln>
          </p:spPr>
          <p:style>
            <a:lnRef idx="1">
              <a:schemeClr val="accent1"/>
            </a:lnRef>
            <a:fillRef idx="0">
              <a:schemeClr val="accent1"/>
            </a:fillRef>
            <a:effectRef idx="0">
              <a:schemeClr val="accent1"/>
            </a:effectRef>
            <a:fontRef idx="minor">
              <a:schemeClr val="tx1"/>
            </a:fontRef>
          </p:style>
        </p:cxnSp>
      </p:grpSp>
      <p:sp>
        <p:nvSpPr>
          <p:cNvPr id="38" name="TextBox 9">
            <a:extLst>
              <a:ext uri="{FF2B5EF4-FFF2-40B4-BE49-F238E27FC236}">
                <a16:creationId xmlns:a16="http://schemas.microsoft.com/office/drawing/2014/main" id="{FF11A90E-4E60-197F-DCE6-A43776017FDA}"/>
              </a:ext>
            </a:extLst>
          </p:cNvPr>
          <p:cNvSpPr txBox="1"/>
          <p:nvPr/>
        </p:nvSpPr>
        <p:spPr>
          <a:xfrm>
            <a:off x="0" y="14489"/>
            <a:ext cx="453651"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下载 </a:t>
            </a:r>
            <a:r>
              <a:rPr lang="en-US" altLang="zh-CN" sz="100" dirty="0">
                <a:noFill/>
                <a:latin typeface="微软雅黑" panose="020B0503020204020204" pitchFamily="34" charset="-122"/>
                <a:ea typeface="微软雅黑" panose="020B0503020204020204" pitchFamily="34" charset="-122"/>
              </a:rPr>
              <a:t>http://www.1ppt.com/xiazai/</a:t>
            </a:r>
          </a:p>
        </p:txBody>
      </p:sp>
      <p:sp>
        <p:nvSpPr>
          <p:cNvPr id="7" name="文本框 6">
            <a:extLst>
              <a:ext uri="{FF2B5EF4-FFF2-40B4-BE49-F238E27FC236}">
                <a16:creationId xmlns:a16="http://schemas.microsoft.com/office/drawing/2014/main" id="{C534DB15-EDFC-F236-B642-DA40F56A1400}"/>
              </a:ext>
            </a:extLst>
          </p:cNvPr>
          <p:cNvSpPr txBox="1"/>
          <p:nvPr/>
        </p:nvSpPr>
        <p:spPr>
          <a:xfrm>
            <a:off x="1166593" y="1437160"/>
            <a:ext cx="10115297" cy="343620"/>
          </a:xfrm>
          <a:prstGeom prst="rect">
            <a:avLst/>
          </a:prstGeom>
          <a:noFill/>
        </p:spPr>
        <p:txBody>
          <a:bodyPr wrap="square" rtlCol="0">
            <a:spAutoFit/>
          </a:bodyPr>
          <a:lstStyle/>
          <a:p>
            <a:pPr>
              <a:lnSpc>
                <a:spcPct val="130000"/>
              </a:lnSpc>
            </a:pPr>
            <a:r>
              <a:rPr lang="en-US" altLang="zh-CN" sz="1400" dirty="0">
                <a:solidFill>
                  <a:schemeClr val="tx1">
                    <a:alpha val="60000"/>
                  </a:schemeClr>
                </a:solidFill>
                <a:latin typeface="Microsoft JhengHei" panose="020B0604030504040204" pitchFamily="34" charset="-120"/>
                <a:ea typeface="Microsoft JhengHei" panose="020B0604030504040204" pitchFamily="34" charset="-120"/>
                <a:cs typeface="Cascadia Code" panose="020B0609020000020004" pitchFamily="49" charset="0"/>
                <a:sym typeface="Arial"/>
              </a:rPr>
              <a:t>In the video</a:t>
            </a:r>
          </a:p>
        </p:txBody>
      </p:sp>
    </p:spTree>
    <p:extLst>
      <p:ext uri="{BB962C8B-B14F-4D97-AF65-F5344CB8AC3E}">
        <p14:creationId xmlns:p14="http://schemas.microsoft.com/office/powerpoint/2010/main" val="2088056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0.2|0.2|0.2|0.2"/>
</p:tagLst>
</file>

<file path=ppt/tags/tag2.xml><?xml version="1.0" encoding="utf-8"?>
<p:tagLst xmlns:a="http://schemas.openxmlformats.org/drawingml/2006/main" xmlns:r="http://schemas.openxmlformats.org/officeDocument/2006/relationships" xmlns:p="http://schemas.openxmlformats.org/presentationml/2006/main">
  <p:tag name="TIMING" val="|1.9|0.9|0.9|44.4"/>
</p:tagLst>
</file>

<file path=ppt/tags/tag3.xml><?xml version="1.0" encoding="utf-8"?>
<p:tagLst xmlns:a="http://schemas.openxmlformats.org/drawingml/2006/main" xmlns:r="http://schemas.openxmlformats.org/officeDocument/2006/relationships" xmlns:p="http://schemas.openxmlformats.org/presentationml/2006/main">
  <p:tag name="TIMING" val="|0.9|1.1|1|2.4"/>
</p:tagLst>
</file>

<file path=ppt/tags/tag4.xml><?xml version="1.0" encoding="utf-8"?>
<p:tagLst xmlns:a="http://schemas.openxmlformats.org/drawingml/2006/main" xmlns:r="http://schemas.openxmlformats.org/officeDocument/2006/relationships" xmlns:p="http://schemas.openxmlformats.org/presentationml/2006/main">
  <p:tag name="TIMING" val="|2.3|0.8|0.2|0.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思源黑体 CN Normal"/>
        <a:ea typeface="思源黑体 CN Medium"/>
        <a:cs typeface=""/>
      </a:majorFont>
      <a:minorFont>
        <a:latin typeface="思源黑体 CN Light"/>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1536</TotalTime>
  <Words>1451</Words>
  <Application>Microsoft Office PowerPoint</Application>
  <PresentationFormat>Widescreen</PresentationFormat>
  <Paragraphs>97</Paragraphs>
  <Slides>11</Slides>
  <Notes>0</Notes>
  <HiddenSlides>0</HiddenSlides>
  <MMClips>5</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Microsoft JhengHei</vt:lpstr>
      <vt:lpstr>微软雅黑</vt:lpstr>
      <vt:lpstr>思源黑体 CN Light</vt:lpstr>
      <vt:lpstr>思源黑体 CN Normal</vt:lpstr>
      <vt:lpstr>等线</vt:lpstr>
      <vt:lpstr>阿里巴巴普惠体 Heavy</vt:lpstr>
      <vt:lpstr>Arial</vt:lpstr>
      <vt:lpstr>Impact</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世界法律日</dc:title>
  <dc:creator>第一PPT，www.1ppt.com</dc:creator>
  <cp:keywords>www.1ppt.com</cp:keywords>
  <dc:description>第一PPT</dc:description>
  <cp:lastModifiedBy>Meng, Yanqi - menyy012</cp:lastModifiedBy>
  <cp:revision>44</cp:revision>
  <dcterms:created xsi:type="dcterms:W3CDTF">2022-03-15T03:38:00Z</dcterms:created>
  <dcterms:modified xsi:type="dcterms:W3CDTF">2024-09-08T05:21:32Z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D2DB08264B244873ADE3532E75C1BF97</vt:lpwstr>
  </property>
  <property fmtid="{D5CDD505-2E9C-101B-9397-08002B2CF9AE}" pid="3" name="KSOProductBuildVer">
    <vt:lpwstr>2052-11.1.0.11566</vt:lpwstr>
  </property>
</Properties>
</file>